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4" r:id="rId3"/>
    <p:sldId id="276" r:id="rId4"/>
    <p:sldId id="285" r:id="rId5"/>
    <p:sldId id="289" r:id="rId6"/>
    <p:sldId id="277" r:id="rId7"/>
    <p:sldId id="281" r:id="rId8"/>
    <p:sldId id="282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90" r:id="rId20"/>
    <p:sldId id="291" r:id="rId21"/>
    <p:sldId id="284" r:id="rId22"/>
    <p:sldId id="273" r:id="rId23"/>
    <p:sldId id="288" r:id="rId24"/>
    <p:sldId id="271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7C8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0" autoAdjust="0"/>
    <p:restoredTop sz="94638" autoAdjust="0"/>
  </p:normalViewPr>
  <p:slideViewPr>
    <p:cSldViewPr snapToObjects="1">
      <p:cViewPr>
        <p:scale>
          <a:sx n="50" d="100"/>
          <a:sy n="50" d="100"/>
        </p:scale>
        <p:origin x="-77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KAMEN-ZAVR&#352;NO\Eksploatacijska%20polj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KAMEN-ZAVR&#352;NO\Eksploatacijska%20polj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[Eksploatacijska polja.xlsx]Sheet2 (3)!PivotTable1</c:name>
    <c:fmtId val="5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spPr>
          <a:ln w="25400">
            <a:noFill/>
          </a:ln>
        </c:spPr>
        <c:marker>
          <c:symbol val="none"/>
        </c:marker>
      </c:pivotFmt>
      <c:pivotFmt>
        <c:idx val="12"/>
        <c:spPr>
          <a:ln w="25400">
            <a:noFill/>
          </a:ln>
        </c:spPr>
        <c:marker>
          <c:symbol val="none"/>
        </c:marker>
      </c:pivotFmt>
      <c:pivotFmt>
        <c:idx val="13"/>
        <c:spPr>
          <a:ln w="25400">
            <a:noFill/>
          </a:ln>
        </c:spPr>
        <c:marker>
          <c:symbol val="none"/>
        </c:marker>
      </c:pivotFmt>
      <c:pivotFmt>
        <c:idx val="14"/>
        <c:spPr>
          <a:ln w="25400">
            <a:noFill/>
          </a:ln>
        </c:spPr>
        <c:marker>
          <c:symbol val="none"/>
        </c:marker>
      </c:pivotFmt>
      <c:pivotFmt>
        <c:idx val="15"/>
        <c:spPr>
          <a:ln w="25400">
            <a:noFill/>
          </a:ln>
        </c:spPr>
        <c:marker>
          <c:symbol val="none"/>
        </c:marker>
      </c:pivotFmt>
      <c:pivotFmt>
        <c:idx val="16"/>
        <c:spPr>
          <a:ln w="25400">
            <a:noFill/>
          </a:ln>
        </c:spPr>
        <c:marker>
          <c:symbol val="none"/>
        </c:marker>
      </c:pivotFmt>
      <c:pivotFmt>
        <c:idx val="17"/>
        <c:spPr>
          <a:ln w="25400">
            <a:noFill/>
          </a:ln>
        </c:spPr>
        <c:marker>
          <c:symbol val="none"/>
        </c:marker>
      </c:pivotFmt>
      <c:pivotFmt>
        <c:idx val="18"/>
        <c:spPr>
          <a:ln w="25400">
            <a:noFill/>
          </a:ln>
        </c:spPr>
        <c:marker>
          <c:symbol val="none"/>
        </c:marker>
      </c:pivotFmt>
    </c:pivotFmts>
    <c:view3D>
      <c:rotX val="25"/>
      <c:rotY val="30"/>
      <c:depthPercent val="100"/>
      <c:perspective val="0"/>
    </c:view3D>
    <c:plotArea>
      <c:layout>
        <c:manualLayout>
          <c:layoutTarget val="inner"/>
          <c:xMode val="edge"/>
          <c:yMode val="edge"/>
          <c:x val="0.24014949487446197"/>
          <c:y val="1.7458825889650444E-2"/>
          <c:w val="0.6788192621755621"/>
          <c:h val="0.90361697609989333"/>
        </c:manualLayout>
      </c:layout>
      <c:area3DChart>
        <c:grouping val="stacked"/>
        <c:ser>
          <c:idx val="0"/>
          <c:order val="0"/>
          <c:tx>
            <c:strRef>
              <c:f>'Sheet2 (3)'!$B$3:$B$4</c:f>
              <c:strCache>
                <c:ptCount val="1"/>
                <c:pt idx="0">
                  <c:v>Dubrovačko-neretvanska</c:v>
                </c:pt>
              </c:strCache>
            </c:strRef>
          </c:tx>
          <c:spPr>
            <a:ln w="25400">
              <a:noFill/>
            </a:ln>
          </c:spPr>
          <c:cat>
            <c:strRef>
              <c:f>'Sheet2 (3)'!$A$5:$A$27</c:f>
              <c:strCache>
                <c:ptCount val="22"/>
                <c:pt idx="0">
                  <c:v>1985</c:v>
                </c:pt>
                <c:pt idx="1">
                  <c:v>1987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1980</c:v>
                </c:pt>
                <c:pt idx="14">
                  <c:v>2009</c:v>
                </c:pt>
                <c:pt idx="15">
                  <c:v>1979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2010</c:v>
                </c:pt>
                <c:pt idx="21">
                  <c:v>1995</c:v>
                </c:pt>
              </c:strCache>
            </c:strRef>
          </c:cat>
          <c:val>
            <c:numRef>
              <c:f>'Sheet2 (3)'!$B$5:$B$27</c:f>
              <c:numCache>
                <c:formatCode>General</c:formatCode>
                <c:ptCount val="22"/>
                <c:pt idx="2">
                  <c:v>1</c:v>
                </c:pt>
                <c:pt idx="3">
                  <c:v>2</c:v>
                </c:pt>
                <c:pt idx="6">
                  <c:v>1</c:v>
                </c:pt>
                <c:pt idx="8">
                  <c:v>1</c:v>
                </c:pt>
                <c:pt idx="12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'Sheet2 (3)'!$C$3:$C$4</c:f>
              <c:strCache>
                <c:ptCount val="1"/>
                <c:pt idx="0">
                  <c:v>Splitsko-dalmatinska</c:v>
                </c:pt>
              </c:strCache>
            </c:strRef>
          </c:tx>
          <c:spPr>
            <a:ln w="25400">
              <a:noFill/>
            </a:ln>
          </c:spPr>
          <c:cat>
            <c:strRef>
              <c:f>'Sheet2 (3)'!$A$5:$A$27</c:f>
              <c:strCache>
                <c:ptCount val="22"/>
                <c:pt idx="0">
                  <c:v>1985</c:v>
                </c:pt>
                <c:pt idx="1">
                  <c:v>1987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1980</c:v>
                </c:pt>
                <c:pt idx="14">
                  <c:v>2009</c:v>
                </c:pt>
                <c:pt idx="15">
                  <c:v>1979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2010</c:v>
                </c:pt>
                <c:pt idx="21">
                  <c:v>1995</c:v>
                </c:pt>
              </c:strCache>
            </c:strRef>
          </c:cat>
          <c:val>
            <c:numRef>
              <c:f>'Sheet2 (3)'!$C$5:$C$27</c:f>
              <c:numCache>
                <c:formatCode>General</c:formatCode>
                <c:ptCount val="22"/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8</c:v>
                </c:pt>
                <c:pt idx="7">
                  <c:v>4</c:v>
                </c:pt>
                <c:pt idx="8">
                  <c:v>5</c:v>
                </c:pt>
                <c:pt idx="10">
                  <c:v>1</c:v>
                </c:pt>
                <c:pt idx="11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1</c:v>
                </c:pt>
                <c:pt idx="17">
                  <c:v>4</c:v>
                </c:pt>
                <c:pt idx="18">
                  <c:v>4</c:v>
                </c:pt>
                <c:pt idx="19">
                  <c:v>1</c:v>
                </c:pt>
                <c:pt idx="20">
                  <c:v>2</c:v>
                </c:pt>
              </c:numCache>
            </c:numRef>
          </c:val>
        </c:ser>
        <c:ser>
          <c:idx val="2"/>
          <c:order val="2"/>
          <c:tx>
            <c:strRef>
              <c:f>'Sheet2 (3)'!$D$3:$D$4</c:f>
              <c:strCache>
                <c:ptCount val="1"/>
                <c:pt idx="0">
                  <c:v>Zadarska</c:v>
                </c:pt>
              </c:strCache>
            </c:strRef>
          </c:tx>
          <c:spPr>
            <a:ln w="25400">
              <a:noFill/>
            </a:ln>
          </c:spPr>
          <c:cat>
            <c:strRef>
              <c:f>'Sheet2 (3)'!$A$5:$A$27</c:f>
              <c:strCache>
                <c:ptCount val="22"/>
                <c:pt idx="0">
                  <c:v>1985</c:v>
                </c:pt>
                <c:pt idx="1">
                  <c:v>1987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1980</c:v>
                </c:pt>
                <c:pt idx="14">
                  <c:v>2009</c:v>
                </c:pt>
                <c:pt idx="15">
                  <c:v>1979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2010</c:v>
                </c:pt>
                <c:pt idx="21">
                  <c:v>1995</c:v>
                </c:pt>
              </c:strCache>
            </c:strRef>
          </c:cat>
          <c:val>
            <c:numRef>
              <c:f>'Sheet2 (3)'!$D$5:$D$27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</c:numCache>
            </c:numRef>
          </c:val>
        </c:ser>
        <c:ser>
          <c:idx val="3"/>
          <c:order val="3"/>
          <c:tx>
            <c:strRef>
              <c:f>'Sheet2 (3)'!$E$3:$E$4</c:f>
              <c:strCache>
                <c:ptCount val="1"/>
                <c:pt idx="0">
                  <c:v>Šibensko-kninska</c:v>
                </c:pt>
              </c:strCache>
            </c:strRef>
          </c:tx>
          <c:spPr>
            <a:ln w="25400">
              <a:noFill/>
            </a:ln>
          </c:spPr>
          <c:cat>
            <c:strRef>
              <c:f>'Sheet2 (3)'!$A$5:$A$27</c:f>
              <c:strCache>
                <c:ptCount val="22"/>
                <c:pt idx="0">
                  <c:v>1985</c:v>
                </c:pt>
                <c:pt idx="1">
                  <c:v>1987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1980</c:v>
                </c:pt>
                <c:pt idx="14">
                  <c:v>2009</c:v>
                </c:pt>
                <c:pt idx="15">
                  <c:v>1979</c:v>
                </c:pt>
                <c:pt idx="16">
                  <c:v>1993</c:v>
                </c:pt>
                <c:pt idx="17">
                  <c:v>1994</c:v>
                </c:pt>
                <c:pt idx="18">
                  <c:v>1996</c:v>
                </c:pt>
                <c:pt idx="19">
                  <c:v>1997</c:v>
                </c:pt>
                <c:pt idx="20">
                  <c:v>2010</c:v>
                </c:pt>
                <c:pt idx="21">
                  <c:v>1995</c:v>
                </c:pt>
              </c:strCache>
            </c:strRef>
          </c:cat>
          <c:val>
            <c:numRef>
              <c:f>'Sheet2 (3)'!$E$5:$E$27</c:f>
              <c:numCache>
                <c:formatCode>General</c:formatCode>
                <c:ptCount val="22"/>
                <c:pt idx="3">
                  <c:v>1</c:v>
                </c:pt>
                <c:pt idx="5">
                  <c:v>1</c:v>
                </c:pt>
                <c:pt idx="8">
                  <c:v>4</c:v>
                </c:pt>
                <c:pt idx="11">
                  <c:v>1</c:v>
                </c:pt>
                <c:pt idx="13">
                  <c:v>2</c:v>
                </c:pt>
                <c:pt idx="14">
                  <c:v>3</c:v>
                </c:pt>
              </c:numCache>
            </c:numRef>
          </c:val>
        </c:ser>
        <c:gapDepth val="175"/>
        <c:axId val="50698496"/>
        <c:axId val="50712576"/>
        <c:axId val="0"/>
      </c:area3DChart>
      <c:catAx>
        <c:axId val="50698496"/>
        <c:scaling>
          <c:orientation val="minMax"/>
        </c:scaling>
        <c:axPos val="b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712576"/>
        <c:crosses val="autoZero"/>
        <c:auto val="1"/>
        <c:lblAlgn val="ctr"/>
        <c:lblOffset val="100"/>
      </c:catAx>
      <c:valAx>
        <c:axId val="50712576"/>
        <c:scaling>
          <c:orientation val="minMax"/>
        </c:scaling>
        <c:axPos val="l"/>
        <c:majorGridlines/>
        <c:numFmt formatCode="General" sourceLinked="1"/>
        <c:tickLblPos val="nextTo"/>
        <c:crossAx val="5069849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1.4184397163120564E-2"/>
          <c:y val="0.14914991571959391"/>
          <c:w val="0.27336175785700595"/>
          <c:h val="0.6603537430898589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[Eksploatacijska polja.xlsx]Sheet8!PivotTable4</c:name>
    <c:fmtId val="2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</c:pivotFmts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Sheet8!$B$1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  <c:showLeaderLines val="1"/>
          </c:dLbls>
          <c:cat>
            <c:strRef>
              <c:f>Sheet8!$A$2:$A$6</c:f>
              <c:strCache>
                <c:ptCount val="4"/>
                <c:pt idx="0">
                  <c:v>Dubrovačka</c:v>
                </c:pt>
                <c:pt idx="1">
                  <c:v>Splitsko-dalmatinska</c:v>
                </c:pt>
                <c:pt idx="2">
                  <c:v>Šibensko-kninska</c:v>
                </c:pt>
                <c:pt idx="3">
                  <c:v>Zadarska</c:v>
                </c:pt>
              </c:strCache>
            </c:strRef>
          </c:cat>
          <c:val>
            <c:numRef>
              <c:f>Sheet8!$B$2:$B$6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38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838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9A5C1C8-978F-4D10-88B2-9C2F0FF2D0A1}" type="datetime1">
              <a:rPr lang="en-US"/>
              <a:pPr>
                <a:defRPr/>
              </a:pPr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FCAD868-5657-4160-AF95-3DAD49B3C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CD2A7AD-777E-4994-A6D8-9FC8DEA8B0DE}" type="datetime1">
              <a:rPr lang="en-US"/>
              <a:pPr>
                <a:defRPr/>
              </a:pPr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a-IN" noProof="0"/>
              <a:t>Click to edit Master text styles</a:t>
            </a:r>
          </a:p>
          <a:p>
            <a:pPr lvl="1"/>
            <a:r>
              <a:rPr lang="ta-IN" noProof="0"/>
              <a:t>Second level</a:t>
            </a:r>
          </a:p>
          <a:p>
            <a:pPr lvl="2"/>
            <a:r>
              <a:rPr lang="ta-IN" noProof="0"/>
              <a:t>Third level</a:t>
            </a:r>
          </a:p>
          <a:p>
            <a:pPr lvl="3"/>
            <a:r>
              <a:rPr lang="ta-IN" noProof="0"/>
              <a:t>Fourth level</a:t>
            </a:r>
          </a:p>
          <a:p>
            <a:pPr lvl="4"/>
            <a:r>
              <a:rPr lang="ta-IN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80FD93-F272-40E2-B7F3-5BD15F7E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sr-Latn-C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498DF9-5EF7-4A94-A653-4D073F3333B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64E7A4-44D9-446C-AACE-F3A03AC47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3206F79-7DA8-40F4-B179-B6450FB3B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BD3156F-06AC-4740-93AA-A9171C58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D239AF-C3BB-4B15-9B5E-819636427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3E865A9-1EAA-48D7-8F0A-6A2C7A878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A0DFD2-D180-481B-85E8-45F648294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CC66457-0203-4EBC-B073-2F931CAB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BB50F83-1D3A-4D55-9AAE-999FEA329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F8E0CC6-447E-4A0D-9A06-1252B3E23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6A6743-9FA5-42E5-9079-D0699B48C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F70E1-3B93-419A-8F71-949102231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Latha" pitchFamily="34" charset="0"/>
              </a:defRPr>
            </a:lvl1pPr>
          </a:lstStyle>
          <a:p>
            <a:pPr>
              <a:defRPr/>
            </a:pPr>
            <a:r>
              <a:rPr lang="ta-IN"/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553200" y="228600"/>
            <a:ext cx="2133600" cy="10668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1200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228600"/>
            <a:ext cx="1371600" cy="838200"/>
          </a:xfrm>
          <a:prstGeom prst="rect">
            <a:avLst/>
          </a:prstGeom>
          <a:blipFill rotWithShape="1">
            <a:blip r:embed="rId14" cstate="screen">
              <a:extLst>
                <a:ext uri="{28A0092B-C50C-407E-A947-70E740481C1C}"/>
              </a:extLst>
            </a:blip>
            <a:stretch>
              <a:fillRect/>
            </a:stretch>
          </a:blip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258050" y="228600"/>
            <a:ext cx="1485900" cy="609600"/>
          </a:xfrm>
          <a:prstGeom prst="rect">
            <a:avLst/>
          </a:prstGeom>
          <a:blipFill rotWithShape="1">
            <a:blip r:embed="rId15" cstate="screen">
              <a:extLst>
                <a:ext uri="{28A0092B-C50C-407E-A947-70E740481C1C}"/>
              </a:extLst>
            </a:blip>
            <a:stretch>
              <a:fillRect/>
            </a:stretch>
          </a:blipFill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6443663"/>
            <a:ext cx="716280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57200" y="6323013"/>
            <a:ext cx="8229600" cy="1587"/>
          </a:xfrm>
          <a:prstGeom prst="line">
            <a:avLst/>
          </a:prstGeom>
          <a:noFill/>
          <a:ln w="25400">
            <a:solidFill>
              <a:srgbClr val="C7C8C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tamara.plastic@skole.h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339" name="Picture 2" descr="shutterstock_58343110.psd"/>
          <p:cNvPicPr>
            <a:picLocks noChangeAspect="1"/>
          </p:cNvPicPr>
          <p:nvPr/>
        </p:nvPicPr>
        <p:blipFill>
          <a:blip r:embed="rId3"/>
          <a:srcRect t="16743" b="24435"/>
          <a:stretch>
            <a:fillRect/>
          </a:stretch>
        </p:blipFill>
        <p:spPr bwMode="auto">
          <a:xfrm>
            <a:off x="1403350" y="0"/>
            <a:ext cx="7740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2224088" cy="6858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>
            <a:outerShdw dist="38100" algn="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Date Placeholder 3"/>
          <p:cNvSpPr txBox="1">
            <a:spLocks/>
          </p:cNvSpPr>
          <p:nvPr/>
        </p:nvSpPr>
        <p:spPr bwMode="auto">
          <a:xfrm>
            <a:off x="107950" y="260350"/>
            <a:ext cx="1995488" cy="1219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sr-Latn-C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342" name="Date Placeholder 3"/>
          <p:cNvSpPr txBox="1">
            <a:spLocks/>
          </p:cNvSpPr>
          <p:nvPr/>
        </p:nvSpPr>
        <p:spPr bwMode="auto">
          <a:xfrm>
            <a:off x="0" y="5940425"/>
            <a:ext cx="2228850" cy="914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sr-Latn-C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789363"/>
            <a:ext cx="5310187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haroni" pitchFamily="2" charset="-79"/>
              </a:rPr>
              <a:t>POTENCIJALNOST MINERALNIH SIROVINA</a:t>
            </a:r>
          </a:p>
          <a:p>
            <a:pPr>
              <a:lnSpc>
                <a:spcPct val="90000"/>
              </a:lnSpc>
              <a:defRPr/>
            </a:pPr>
            <a:r>
              <a:rPr lang="hr-H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haroni" pitchFamily="2" charset="-79"/>
              </a:rPr>
              <a:t>	</a:t>
            </a:r>
            <a:r>
              <a:rPr lang="hr-H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haroni" pitchFamily="2" charset="-79"/>
              </a:rPr>
              <a:t>+</a:t>
            </a:r>
            <a:r>
              <a:rPr lang="hr-H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haroni" pitchFamily="2" charset="-79"/>
              </a:rPr>
              <a:t> ZAKONSKA REGULATIVA</a:t>
            </a:r>
            <a:r>
              <a:rPr lang="hr-H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haroni" pitchFamily="2" charset="-79"/>
              </a:rPr>
              <a:t>-</a:t>
            </a:r>
            <a:endParaRPr lang="hr-HR" sz="2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pPr>
              <a:lnSpc>
                <a:spcPct val="90000"/>
              </a:lnSpc>
              <a:defRPr/>
            </a:pPr>
            <a:endParaRPr lang="hr-HR" sz="28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lnSpc>
                <a:spcPct val="90000"/>
              </a:lnSpc>
              <a:defRPr/>
            </a:pPr>
            <a:r>
              <a:rPr lang="hr-HR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haroni" pitchFamily="2" charset="-79"/>
              </a:rPr>
              <a:t>“KAMEN – STONE”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107950" y="2657554"/>
            <a:ext cx="2590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altLang="ko-KR" sz="1200" b="1" dirty="0">
                <a:solidFill>
                  <a:srgbClr val="0D0D0D"/>
                </a:solidFill>
              </a:rPr>
              <a:t>IPA Prekogranični </a:t>
            </a:r>
            <a:r>
              <a:rPr lang="hr-HR" altLang="ko-KR" sz="1400" b="1" dirty="0">
                <a:solidFill>
                  <a:srgbClr val="0D0D0D"/>
                </a:solidFill>
                <a:latin typeface="Calibri" pitchFamily="34" charset="0"/>
              </a:rPr>
              <a:t>program </a:t>
            </a:r>
          </a:p>
          <a:p>
            <a:r>
              <a:rPr lang="hr-HR" altLang="ko-KR" sz="1400" b="1" dirty="0">
                <a:solidFill>
                  <a:srgbClr val="0D0D0D"/>
                </a:solidFill>
                <a:latin typeface="Calibri" pitchFamily="34" charset="0"/>
              </a:rPr>
              <a:t>Hrvatska – BiH</a:t>
            </a:r>
          </a:p>
          <a:p>
            <a:r>
              <a:rPr lang="en-US" altLang="ko-KR" sz="1400" b="1" dirty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2007-2013 </a:t>
            </a:r>
            <a:endParaRPr lang="hr-HR" altLang="ko-KR" sz="1600" b="1" dirty="0">
              <a:solidFill>
                <a:srgbClr val="0D0D0D"/>
              </a:solidFill>
              <a:cs typeface="Calibri" pitchFamily="34" charset="0"/>
            </a:endParaRPr>
          </a:p>
          <a:p>
            <a:pPr eaLnBrk="0" hangingPunct="0"/>
            <a:endParaRPr lang="hr-HR" altLang="ko-KR" sz="1200" b="1" dirty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hr-HR" altLang="ko-KR" sz="1200" b="1" dirty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eaLnBrk="0" hangingPunct="0"/>
            <a:endParaRPr lang="hr-HR" altLang="ko-KR" sz="1200" b="1" dirty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hr-HR" altLang="ko-KR" sz="1200" b="1" dirty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endParaRPr lang="hr-HR" altLang="ko-KR" sz="1200" b="1" dirty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hr-HR" altLang="ko-KR" sz="1200" b="1" dirty="0" smtClean="0">
                <a:solidFill>
                  <a:srgbClr val="0D0D0D"/>
                </a:solidFill>
                <a:latin typeface="Calibri" pitchFamily="34" charset="0"/>
                <a:cs typeface="Calibri" pitchFamily="34" charset="0"/>
              </a:rPr>
              <a:t>27. Listopada 2012</a:t>
            </a:r>
            <a:r>
              <a:rPr lang="hr-HR" altLang="ko-KR" sz="1200" b="1" dirty="0" smtClean="0">
                <a:solidFill>
                  <a:srgbClr val="0D0D0D"/>
                </a:solidFill>
                <a:latin typeface="Calibri" pitchFamily="34" charset="0"/>
              </a:rPr>
              <a:t>.</a:t>
            </a:r>
            <a:endParaRPr lang="hr-HR" altLang="ko-KR" sz="1200" b="1" dirty="0">
              <a:solidFill>
                <a:srgbClr val="0D0D0D"/>
              </a:solidFill>
              <a:latin typeface="Calibri" pitchFamily="34" charset="0"/>
            </a:endParaRPr>
          </a:p>
          <a:p>
            <a:pPr eaLnBrk="0" hangingPunct="0"/>
            <a:endParaRPr lang="hr-HR" altLang="ko-KR" sz="1200" b="1" dirty="0">
              <a:solidFill>
                <a:srgbClr val="0D0D0D"/>
              </a:solidFill>
              <a:latin typeface="Calibri" pitchFamily="34" charset="0"/>
            </a:endParaRPr>
          </a:p>
          <a:p>
            <a:pPr eaLnBrk="0" hangingPunct="0"/>
            <a:endParaRPr lang="hr-HR" altLang="ko-KR" sz="1200" b="1" dirty="0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/>
          <a:p>
            <a:r>
              <a:rPr lang="hr-HR" i="1" dirty="0" smtClean="0"/>
              <a:t>STRATEŠKI DOKUMENTI: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b="1" i="1" dirty="0" smtClean="0"/>
              <a:t>Strategija gospodarenja mineralnim sirovinama Republike Hrvatske </a:t>
            </a:r>
            <a:r>
              <a:rPr lang="hr-HR" i="1" dirty="0" smtClean="0"/>
              <a:t>(Vlada Republike Hrvatske, srpanj 2008. godine) - krovni dokument s kojim svi dokumenti nižega reda moraju biti usklađeni</a:t>
            </a:r>
            <a:endParaRPr lang="hr-HR" dirty="0" smtClean="0"/>
          </a:p>
          <a:p>
            <a:endParaRPr lang="hr-HR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1115616" y="1417588"/>
            <a:ext cx="7128792" cy="3739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V="1">
            <a:off x="1475656" y="1417588"/>
            <a:ext cx="6480720" cy="3739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hr-HR" sz="2800" i="1" dirty="0" smtClean="0"/>
              <a:t>Zakon o rudarstvu (NN 75/09.)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sz="2800" i="1" dirty="0" smtClean="0"/>
              <a:t>Zakon o izmjenama i dopunama Zakona o rudarstvu (»Narodne novine«, br. 49/11.)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sz="2800" i="1" dirty="0" smtClean="0"/>
              <a:t>Zakon o geološkim istraživanjima (Sl. 34/86. i NN 53/91.)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sz="2800" i="1" dirty="0" smtClean="0"/>
              <a:t>Zakon o jedinstvenom načinu utvrđivanja, evidentiranja i prikupljanja podataka o rezervama mineralnih sirovina i podzemnih voda i o bilanci tih rezervi (Sl. 53/77., 24/86. i NN 53/91.)</a:t>
            </a:r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istraživanju mineralnih sirovina (NN 125/98.)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stručnoj osposobljenosti za obavljanje određenih poslova u rudarstvu (NN 9/00.)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uvjetima i načinu polaganja stručnog ispita i ispitnom programu za samostalno obavljanje geoloških istraživanja (NN 14/88., 29/88. i 82/95.)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prikupljanju podataka, načinu evidentiranja i utvrđivanja rezervi mineralnih sirovina te o izradi bilance tih rezervi (NN 48/92. i 60/92.)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postupku utvrđivanja i ovjere rezervi mineralnih sirovina (NN 140/99.)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eksploataciji mineralnih sirovina (NN 125/98.)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sadržaju dugoročnog i godišnjeg programa, te sadržaju rudarskih projekata (NN 196/03. i 06/04.)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postupku provjere rudarskih projekata (NN 140/99.)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i="1" dirty="0" smtClean="0"/>
              <a:t>Pravilnik o katastru istražnih prostora i eksploatacijskih polja, te o načinu vođenja evidencije, zbirke isprava i popisa rudarskih poduzeća i samostalnih poduzetnika kojima su izdana odobrenja za istraživanja ili eksploataciju mineralnih sirovina (NN 44/91.)</a:t>
            </a:r>
            <a:endParaRPr lang="hr-HR" sz="1600" dirty="0" smtClean="0"/>
          </a:p>
          <a:p>
            <a:pPr>
              <a:buFont typeface="+mj-lt"/>
              <a:buAutoNum type="arabicPeriod"/>
            </a:pPr>
            <a:endParaRPr lang="hr-H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844823"/>
            <a:ext cx="8228707" cy="428094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hr-HR" sz="2800" i="1" dirty="0" smtClean="0"/>
              <a:t>Uredba o novčanoj naknadi za istraživanje mineralnih sirovina (NN 40/11.)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sz="2800" i="1" dirty="0" smtClean="0"/>
              <a:t>Uredba o novčanoj naknadi za koncesiju za eksploataciju mineralnih sirovina (NN 40/11.)</a:t>
            </a:r>
            <a:endParaRPr lang="hr-HR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sz="2800" i="1" dirty="0" smtClean="0"/>
              <a:t>Uredba o postupku i mjerilima za osnivanje prava služnosti na šumi i/ili šumskom zemljištu u vlasništvu Republike Hrvatske u svrhu eksploatacije mineralnih sirovina (NN 133/07. i 9/11.</a:t>
            </a:r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ODLUKE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844824"/>
            <a:ext cx="8228707" cy="4280942"/>
          </a:xfrm>
        </p:spPr>
        <p:txBody>
          <a:bodyPr/>
          <a:lstStyle/>
          <a:p>
            <a:pPr lvl="0"/>
            <a:r>
              <a:rPr lang="hr-HR" i="1" dirty="0" smtClean="0"/>
              <a:t>Odluka o kriterijima raspolaganja poljoprivrednim zemljištem u vlasništvu Republike Hrvatske u svrhu eksploatacije mineralnih sirovina, od 07. travnja 2005. godine</a:t>
            </a: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498228"/>
          </a:xfrm>
        </p:spPr>
        <p:txBody>
          <a:bodyPr/>
          <a:lstStyle/>
          <a:p>
            <a:r>
              <a:rPr lang="hr-HR" dirty="0" smtClean="0"/>
              <a:t>+ DOKUMENTI</a:t>
            </a:r>
            <a:br>
              <a:rPr lang="hr-HR" dirty="0" smtClean="0"/>
            </a:br>
            <a:r>
              <a:rPr lang="hr-HR" dirty="0" smtClean="0"/>
              <a:t> PROSTORNOG UREĐENJA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772816"/>
            <a:ext cx="8228707" cy="3960440"/>
          </a:xfrm>
        </p:spPr>
        <p:txBody>
          <a:bodyPr/>
          <a:lstStyle/>
          <a:p>
            <a:r>
              <a:rPr lang="hr-HR" sz="2400" dirty="0" smtClean="0"/>
              <a:t>istražni prostori i eksploatacijska polja odnosno kamenolomi - prostorne kategorije</a:t>
            </a:r>
          </a:p>
          <a:p>
            <a:pPr>
              <a:buNone/>
            </a:pPr>
            <a:endParaRPr lang="hr-HR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Strategija i Program prostorno uređenja Države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Prostorni planovi županija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Prostorni planovi općina i gradova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7"/>
            <a:ext cx="8228707" cy="1326059"/>
          </a:xfrm>
        </p:spPr>
        <p:txBody>
          <a:bodyPr/>
          <a:lstStyle/>
          <a:p>
            <a:r>
              <a:rPr lang="hr-HR" dirty="0" smtClean="0"/>
              <a:t>+ PROPISI O</a:t>
            </a:r>
            <a:br>
              <a:rPr lang="hr-HR" dirty="0" smtClean="0"/>
            </a:br>
            <a:r>
              <a:rPr lang="hr-HR" dirty="0" smtClean="0"/>
              <a:t> ZAŠTITI OKOLIŠA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Zakonski su propisane i smjernice gospodarenja mineralnim sirovinama odnosno društvena raspodjela dobrobiti od njihova iskorištavanja i načini nadoknate nastalih šteta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Nacionalni plan djelovanja za okoliš (NN 46/02.)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 smtClean="0"/>
              <a:t>Nacionalna strategija zaštite okoliša (NN 46/02.)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...ZAKONI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hr-HR" sz="1600" dirty="0" smtClean="0"/>
              <a:t>Zakon o Državnom inspektoratu (NN 116/08., 123/08. i 49/11.)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zaštiti okoliša (NN 110/07.)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zaštiti prirode (NN 70/05. i 139/08.)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vodama (NN 153/09.)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šumama (NN 140/05., 82/06., 129/08., 80/10. i 124/10.)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poljoprivrednom zemljištu (NN 152/08. i 21/10.)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prostornom uređenju i gradnji (NN 76/07. i 38/09.)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zaštiti zraka (NN 178/04. i 60/08.)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otpadu (178/04. 153/05., 60/08. i 87/09.)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zaštiti od požara (NN 92/10.)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zaštiti na radu (NN 59/96., 94/96., 114/03., 86/08. i 75/09.)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javnim cestama (NN 180/04., 138/06., 146/08., 38/09., 124/09., 153/09. i 73/10.)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koncesijama (NN 125/08.)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Zakon o izvlaštenju (NN 9/94., 35/94., 112/00., 114/01. i 79/06.)</a:t>
            </a:r>
          </a:p>
          <a:p>
            <a:endParaRPr lang="hr-H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 PRAVILNICI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Pravilnik o gospodarenju otpadom od istraživanja i eksploatacije mineralnih sirovina (NN 128/08.)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93" y="457200"/>
            <a:ext cx="8228707" cy="1143000"/>
          </a:xfrm>
        </p:spPr>
        <p:txBody>
          <a:bodyPr/>
          <a:lstStyle/>
          <a:p>
            <a:r>
              <a:rPr lang="hr-HR" sz="2800" dirty="0" smtClean="0"/>
              <a:t>Odobrena eksploatacijska polja </a:t>
            </a:r>
            <a:br>
              <a:rPr lang="hr-HR" sz="2800" dirty="0" smtClean="0"/>
            </a:br>
            <a:r>
              <a:rPr lang="hr-HR" sz="2800" dirty="0" smtClean="0"/>
              <a:t>u periodu od 1985. do 2010.</a:t>
            </a:r>
            <a:endParaRPr lang="hr-HR" sz="2800" dirty="0"/>
          </a:p>
        </p:txBody>
      </p:sp>
      <p:graphicFrame>
        <p:nvGraphicFramePr>
          <p:cNvPr id="4" name="Godišnje svi"/>
          <p:cNvGraphicFramePr>
            <a:graphicFrameLocks noGrp="1"/>
          </p:cNvGraphicFramePr>
          <p:nvPr>
            <p:ph idx="1"/>
          </p:nvPr>
        </p:nvGraphicFramePr>
        <p:xfrm>
          <a:off x="1475656" y="1600201"/>
          <a:ext cx="7211144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76771"/>
            <a:ext cx="7488832" cy="648073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bliqueBottomRigh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600" dirty="0" smtClean="0"/>
              <a:t>Arhitektonsko-građevni kamen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996952"/>
            <a:ext cx="2232248" cy="1296145"/>
          </a:xfrm>
        </p:spPr>
        <p:txBody>
          <a:bodyPr>
            <a:normAutofit/>
          </a:bodyPr>
          <a:lstStyle/>
          <a:p>
            <a:r>
              <a:rPr lang="hr-HR" dirty="0" smtClean="0"/>
              <a:t>Blokoviti</a:t>
            </a:r>
          </a:p>
          <a:p>
            <a:r>
              <a:rPr lang="hr-HR" dirty="0" smtClean="0"/>
              <a:t>Pločasti</a:t>
            </a: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15616" y="2276872"/>
            <a:ext cx="6984776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8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Piljeni, ukrasni, arhitektonski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4626134"/>
            <a:ext cx="777686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/>
              <a:t>Početak priče: LOCIRANJE I ISTRAŽIVANJE LEŽIŠTA – kamen se može eksploatirati samo tamo gdje ga ima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Broj aktualnih istražnih prostora</a:t>
            </a:r>
            <a:br>
              <a:rPr lang="hr-HR" sz="3200" dirty="0" smtClean="0"/>
            </a:br>
            <a:r>
              <a:rPr lang="hr-HR" sz="3200" dirty="0" smtClean="0"/>
              <a:t> po županijama</a:t>
            </a:r>
            <a:endParaRPr lang="hr-H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6754" y="141758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26985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OMOGUĆUJU ISTRAŽIVANJE</a:t>
            </a:r>
          </a:p>
          <a:p>
            <a:r>
              <a:rPr lang="hr-HR" dirty="0" smtClean="0"/>
              <a:t>NE ZNAČI DA ĆE SVI BITI EKSPLOATACIJSKA POLJA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7"/>
            <a:ext cx="8228707" cy="1325613"/>
          </a:xfrm>
        </p:spPr>
        <p:txBody>
          <a:bodyPr/>
          <a:lstStyle/>
          <a:p>
            <a:r>
              <a:rPr lang="hr-HR" dirty="0" smtClean="0"/>
              <a:t>PRIMJER OPĆINE </a:t>
            </a:r>
            <a:br>
              <a:rPr lang="hr-HR" dirty="0" smtClean="0"/>
            </a:br>
            <a:r>
              <a:rPr lang="hr-HR" dirty="0" smtClean="0"/>
              <a:t>PUČIŠĆA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146802" cy="11807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UDRUŽIVANJE (NEFORMALNO) KAMENARA RADI ZAŠTITE SVOJIH INTERESA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212976"/>
            <a:ext cx="8229600" cy="11807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OPĆINA JE INTERESE KAMENARA PREPOZNALA KAO SVOJE INTERESE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4797152"/>
            <a:ext cx="822960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POTREBA STALNOG FUNKCIONIRANJA UDRUŽENJA – NE SAMO U INTERVENTNIM SITUACIJAMA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736311"/>
          </a:xfrm>
        </p:spPr>
        <p:txBody>
          <a:bodyPr/>
          <a:lstStyle/>
          <a:p>
            <a:r>
              <a:rPr lang="hr-HR" dirty="0" smtClean="0"/>
              <a:t>REZULTAT INICIJATIVE</a:t>
            </a:r>
            <a:endParaRPr lang="hr-HR" dirty="0"/>
          </a:p>
        </p:txBody>
      </p:sp>
      <p:pic>
        <p:nvPicPr>
          <p:cNvPr id="5" name="Content Placeholder 4" descr="ucrtana polja u plan općine.jpeg"/>
          <p:cNvPicPr>
            <a:picLocks noGrp="1" noChangeAspect="1"/>
          </p:cNvPicPr>
          <p:nvPr>
            <p:ph idx="1"/>
          </p:nvPr>
        </p:nvPicPr>
        <p:blipFill>
          <a:blip r:embed="rId2"/>
          <a:srcRect l="29000" r="29875"/>
          <a:stretch>
            <a:fillRect/>
          </a:stretch>
        </p:blipFill>
        <p:spPr>
          <a:xfrm>
            <a:off x="457647" y="1010899"/>
            <a:ext cx="5184576" cy="5334138"/>
          </a:xfrm>
        </p:spPr>
      </p:pic>
      <p:sp>
        <p:nvSpPr>
          <p:cNvPr id="6" name="TextBox 5"/>
          <p:cNvSpPr txBox="1"/>
          <p:nvPr/>
        </p:nvSpPr>
        <p:spPr>
          <a:xfrm>
            <a:off x="5868144" y="1010900"/>
            <a:ext cx="2818210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POŠTIVAJUĆI SVA OGRANIČENJA PROSTORNIH PLANOVA</a:t>
            </a:r>
            <a:br>
              <a:rPr lang="hr-HR" dirty="0" smtClean="0"/>
            </a:b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 UCRTANO 8 NOVIH (uz dodatke na postojeće) PROSTORA ZA EKSPLOATACIJU</a:t>
            </a:r>
            <a:br>
              <a:rPr lang="hr-HR" dirty="0" smtClean="0"/>
            </a:b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 U obimu gotovo identičnom nacrtu prijedloga </a:t>
            </a:r>
            <a:br>
              <a:rPr lang="hr-HR" dirty="0" smtClean="0"/>
            </a:b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 VAŽNO ZA ODRŽAVANJE KAMENARSTVA, INDUSTRIJE I TRADICIJE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PREDUVJET ZA OPSTANAK NA TRŽIŠTU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404664"/>
            <a:ext cx="8228707" cy="720080"/>
          </a:xfrm>
        </p:spPr>
        <p:txBody>
          <a:bodyPr/>
          <a:lstStyle/>
          <a:p>
            <a:r>
              <a:rPr lang="hr-HR" dirty="0" smtClean="0"/>
              <a:t>PRE(</a:t>
            </a:r>
            <a:r>
              <a:rPr lang="hr-HR" dirty="0" smtClean="0">
                <a:solidFill>
                  <a:srgbClr val="C00000"/>
                </a:solidFill>
              </a:rPr>
              <a:t>PORUKA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124744"/>
            <a:ext cx="8228707" cy="511256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>
              <a:buFont typeface="+mj-lt"/>
              <a:buAutoNum type="arabicPeriod"/>
            </a:pPr>
            <a:r>
              <a:rPr lang="hr-HR" sz="1600" dirty="0" smtClean="0"/>
              <a:t>Donošenje </a:t>
            </a:r>
            <a:r>
              <a:rPr lang="hr-HR" sz="1600" b="1" i="1" dirty="0" smtClean="0"/>
              <a:t>Strategije</a:t>
            </a:r>
            <a:r>
              <a:rPr lang="hr-HR" sz="1600" dirty="0" smtClean="0"/>
              <a:t> upravljanja mineralnim sirovinama RH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Donošenje </a:t>
            </a:r>
            <a:r>
              <a:rPr lang="hr-HR" sz="1600" b="1" i="1" dirty="0" smtClean="0"/>
              <a:t>rudarsko-geoloških</a:t>
            </a:r>
            <a:r>
              <a:rPr lang="hr-HR" sz="1600" dirty="0" smtClean="0"/>
              <a:t> </a:t>
            </a:r>
            <a:r>
              <a:rPr lang="hr-HR" sz="1600" b="1" i="1" dirty="0" smtClean="0"/>
              <a:t>podloga</a:t>
            </a:r>
            <a:r>
              <a:rPr lang="hr-HR" sz="1600" dirty="0" smtClean="0"/>
              <a:t> županija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Usklađivanje </a:t>
            </a:r>
            <a:r>
              <a:rPr lang="hr-HR" sz="1600" b="1" i="1" dirty="0" smtClean="0"/>
              <a:t>prostorno planske dokumentacije</a:t>
            </a:r>
            <a:r>
              <a:rPr lang="hr-HR" sz="1600" dirty="0" smtClean="0"/>
              <a:t> s dokumentacijom pod 1) i 2)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Usklađivanje izdavanja potrebite dokumentacije za ishođenje koncesije za izvođenje rudarskih radova na državnoj i lokalnoj razini te pri različitim ministarstvima s ciljem </a:t>
            </a:r>
            <a:r>
              <a:rPr lang="hr-HR" sz="1600" b="1" i="1" dirty="0" smtClean="0"/>
              <a:t>ubrzavanja ishođenja dozvola</a:t>
            </a:r>
            <a:endParaRPr lang="hr-HR" sz="1600" dirty="0" smtClean="0"/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Izrada </a:t>
            </a:r>
            <a:r>
              <a:rPr lang="hr-HR" sz="1600" b="1" i="1" dirty="0" smtClean="0"/>
              <a:t>studija utjecaja na okoliš za područja</a:t>
            </a:r>
            <a:r>
              <a:rPr lang="hr-HR" sz="1600" dirty="0" smtClean="0"/>
              <a:t> i obuhvat više kamenoloma gdjegod je to moguće umjesto za svaki kamenolom ponaosob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Omogućiti </a:t>
            </a:r>
            <a:r>
              <a:rPr lang="hr-HR" sz="1600" b="1" i="1" dirty="0" smtClean="0"/>
              <a:t>početak rada</a:t>
            </a:r>
            <a:r>
              <a:rPr lang="hr-HR" sz="1600" dirty="0" smtClean="0"/>
              <a:t> u kamenolomu </a:t>
            </a:r>
            <a:r>
              <a:rPr lang="hr-HR" sz="1600" b="1" i="1" dirty="0" smtClean="0"/>
              <a:t>pojednostavljenim rudarskim projektom</a:t>
            </a:r>
            <a:r>
              <a:rPr lang="hr-HR" sz="1600" dirty="0" smtClean="0"/>
              <a:t> </a:t>
            </a:r>
          </a:p>
          <a:p>
            <a:pPr lvl="0">
              <a:buFont typeface="+mj-lt"/>
              <a:buAutoNum type="arabicPeriod"/>
            </a:pPr>
            <a:r>
              <a:rPr lang="hr-HR" sz="1600" b="1" i="1" dirty="0" smtClean="0"/>
              <a:t>Optimalizirati broj i iznose naknada</a:t>
            </a:r>
            <a:r>
              <a:rPr lang="hr-HR" sz="1600" dirty="0" smtClean="0"/>
              <a:t> kako bi se kamenarska djelatnost rasteretila s ciljem ulaganja u razvoj djelatnosti i za kupnju suvremenih i novih strojeva čime bi se otvorio prostor za simbiozu kamenoloma i lokalne samouprave 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Osnovati </a:t>
            </a:r>
            <a:r>
              <a:rPr lang="hr-HR" sz="1600" b="1" i="1" dirty="0" smtClean="0"/>
              <a:t>fond za sanaciju</a:t>
            </a:r>
            <a:r>
              <a:rPr lang="hr-HR" sz="1600" dirty="0" smtClean="0"/>
              <a:t> zatvorenih kamenoloma</a:t>
            </a:r>
          </a:p>
          <a:p>
            <a:pPr lvl="0">
              <a:buFont typeface="+mj-lt"/>
              <a:buAutoNum type="arabicPeriod"/>
            </a:pPr>
            <a:r>
              <a:rPr lang="hr-HR" sz="1600" dirty="0" smtClean="0"/>
              <a:t>Osnovati </a:t>
            </a:r>
            <a:r>
              <a:rPr lang="hr-HR" sz="1600" b="1" i="1" dirty="0" smtClean="0"/>
              <a:t>fond za istraživanje mineralnih sirovina</a:t>
            </a:r>
            <a:r>
              <a:rPr lang="hr-HR" sz="1600" dirty="0" smtClean="0"/>
              <a:t> ili drugim mehanizmima omogućiti agencijama ili tvrtkama da istražena i potvrđena područja za eksploataciju kamena stave na tržište</a:t>
            </a:r>
          </a:p>
          <a:p>
            <a:pPr lvl="0">
              <a:buFont typeface="+mj-lt"/>
              <a:buAutoNum type="arabicPeriod"/>
            </a:pPr>
            <a:r>
              <a:rPr lang="hr-HR" sz="1600" b="1" i="1" dirty="0" smtClean="0"/>
              <a:t>Stimulirati upis učenika</a:t>
            </a:r>
            <a:r>
              <a:rPr lang="hr-HR" sz="1600" dirty="0" smtClean="0"/>
              <a:t> u srednje strukovno obrazovanje rudarsko tehničkog smjera koje je deficitarno</a:t>
            </a:r>
          </a:p>
          <a:p>
            <a:endParaRPr lang="hr-HR" sz="1600" dirty="0"/>
          </a:p>
        </p:txBody>
      </p:sp>
      <p:sp>
        <p:nvSpPr>
          <p:cNvPr id="4" name="Rectangle 3"/>
          <p:cNvSpPr/>
          <p:nvPr/>
        </p:nvSpPr>
        <p:spPr>
          <a:xfrm>
            <a:off x="457647" y="1124744"/>
            <a:ext cx="8228707" cy="2520280"/>
          </a:xfrm>
          <a:prstGeom prst="rect">
            <a:avLst/>
          </a:prstGeom>
          <a:solidFill>
            <a:srgbClr val="4F81BD">
              <a:alpha val="19000"/>
            </a:srgbClr>
          </a:soli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457647" y="3645024"/>
            <a:ext cx="8228707" cy="1080120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mph" presetSubtype="5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474368" y="5085184"/>
            <a:ext cx="4248150" cy="100833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r>
              <a:rPr lang="hr-HR" sz="1800" b="1" dirty="0" smtClean="0"/>
              <a:t>Tamara Plastić, Klesarska škola Pučišća</a:t>
            </a:r>
          </a:p>
          <a:p>
            <a:pPr eaLnBrk="1" hangingPunct="1">
              <a:buFont typeface="Arial" pitchFamily="34" charset="0"/>
              <a:buNone/>
            </a:pPr>
            <a:endParaRPr lang="hr-HR" sz="800" b="1" dirty="0" smtClean="0"/>
          </a:p>
          <a:p>
            <a:pPr eaLnBrk="1" hangingPunct="1">
              <a:buFont typeface="Arial" pitchFamily="34" charset="0"/>
              <a:buNone/>
            </a:pPr>
            <a:r>
              <a:rPr lang="hr-HR" sz="1600" dirty="0" smtClean="0"/>
              <a:t>E-mail: </a:t>
            </a:r>
            <a:r>
              <a:rPr lang="hr-HR" sz="1600" dirty="0" smtClean="0">
                <a:hlinkClick r:id="rId2"/>
              </a:rPr>
              <a:t>tamara.plastic@skole.hr</a:t>
            </a:r>
            <a:endParaRPr lang="hr-HR" sz="1600" dirty="0" smtClean="0"/>
          </a:p>
          <a:p>
            <a:pPr eaLnBrk="1" hangingPunct="1">
              <a:buFont typeface="Arial" pitchFamily="34" charset="0"/>
              <a:buNone/>
            </a:pPr>
            <a:endParaRPr lang="hr-HR" sz="1600" dirty="0" smtClean="0"/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468362" y="2276872"/>
            <a:ext cx="3671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latin typeface="Calibri" pitchFamily="34" charset="0"/>
              </a:rPr>
              <a:t>Ivo Pulišelić, konzultant na projektu</a:t>
            </a:r>
            <a:endParaRPr lang="hr-HR" b="1" dirty="0">
              <a:latin typeface="Calibri" pitchFamily="34" charset="0"/>
            </a:endParaRPr>
          </a:p>
          <a:p>
            <a:endParaRPr lang="hr-HR" sz="800" b="1" dirty="0">
              <a:latin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</a:rPr>
              <a:t>E-mail</a:t>
            </a:r>
            <a:r>
              <a:rPr lang="hr-HR" sz="1600" dirty="0">
                <a:latin typeface="Calibri" pitchFamily="34" charset="0"/>
              </a:rPr>
              <a:t>: </a:t>
            </a:r>
            <a:r>
              <a:rPr lang="hr-HR" sz="1600" u="sng" dirty="0" smtClean="0">
                <a:latin typeface="Calibri" pitchFamily="34" charset="0"/>
              </a:rPr>
              <a:t>ivan.puliselic@gmail.com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888"/>
            <a:ext cx="35639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888" y="3285208"/>
            <a:ext cx="3356362" cy="257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21481" y="1196752"/>
            <a:ext cx="8301037" cy="86409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sz="5400" dirty="0" smtClean="0">
                <a:latin typeface="Aparajita" pitchFamily="34" charset="0"/>
                <a:cs typeface="Aparajita" pitchFamily="34" charset="0"/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647" y="5733256"/>
            <a:ext cx="27340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1600" dirty="0" smtClean="0"/>
              <a:t>Područje najveće potencijalnosti AG kamen</a:t>
            </a:r>
            <a:endParaRPr lang="hr-HR" sz="1600" dirty="0"/>
          </a:p>
        </p:txBody>
      </p:sp>
      <p:pic>
        <p:nvPicPr>
          <p:cNvPr id="7" name="Picture 6" descr="legenda-litologij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57930"/>
            <a:ext cx="3707904" cy="4375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850156"/>
          </a:xfrm>
        </p:spPr>
        <p:txBody>
          <a:bodyPr/>
          <a:lstStyle/>
          <a:p>
            <a:r>
              <a:rPr lang="hr-HR" dirty="0" smtClean="0"/>
              <a:t>Geološka potencijalnost</a:t>
            </a:r>
            <a:endParaRPr lang="hr-HR" dirty="0"/>
          </a:p>
        </p:txBody>
      </p:sp>
      <p:pic>
        <p:nvPicPr>
          <p:cNvPr id="6" name="Content Placeholder 5" descr="geološka karta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6622" y="1124744"/>
            <a:ext cx="5717378" cy="5184576"/>
          </a:xfrm>
        </p:spPr>
      </p:pic>
      <p:pic>
        <p:nvPicPr>
          <p:cNvPr id="8" name="Picture 7" descr="potencijalnost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1713" y="908721"/>
            <a:ext cx="5952287" cy="55654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sp>
        <p:nvSpPr>
          <p:cNvPr id="9" name="Flowchart: Connector 8"/>
          <p:cNvSpPr/>
          <p:nvPr/>
        </p:nvSpPr>
        <p:spPr>
          <a:xfrm>
            <a:off x="2339752" y="5877272"/>
            <a:ext cx="134119" cy="14401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588"/>
            <a:ext cx="5544616" cy="583502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3200" dirty="0" smtClean="0"/>
              <a:t>Područje najveće potencijalnosti</a:t>
            </a:r>
            <a:endParaRPr lang="hr-HR" sz="3200" dirty="0"/>
          </a:p>
        </p:txBody>
      </p:sp>
      <p:pic>
        <p:nvPicPr>
          <p:cNvPr id="4" name="Content Placeholder 3" descr="najveća potencijalnost.jpeg"/>
          <p:cNvPicPr>
            <a:picLocks noGrp="1" noChangeAspect="1"/>
          </p:cNvPicPr>
          <p:nvPr>
            <p:ph idx="1"/>
          </p:nvPr>
        </p:nvPicPr>
        <p:blipFill>
          <a:blip r:embed="rId2"/>
          <a:srcRect l="27250" r="27250"/>
          <a:stretch>
            <a:fillRect/>
          </a:stretch>
        </p:blipFill>
        <p:spPr>
          <a:xfrm>
            <a:off x="3347864" y="858090"/>
            <a:ext cx="5796136" cy="5389941"/>
          </a:xfrm>
        </p:spPr>
      </p:pic>
      <p:pic>
        <p:nvPicPr>
          <p:cNvPr id="5" name="Picture 4" descr="zoom-pot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32" y="2708920"/>
            <a:ext cx="340376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zoom-pot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852578"/>
            <a:ext cx="3565010" cy="150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zoom-pot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640697"/>
            <a:ext cx="3565010" cy="150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Connector 8"/>
          <p:cNvSpPr/>
          <p:nvPr/>
        </p:nvSpPr>
        <p:spPr>
          <a:xfrm>
            <a:off x="534603" y="1124744"/>
            <a:ext cx="153913" cy="144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611560" y="104286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POSTOJEĆI KAMENOLOMI</a:t>
            </a:r>
            <a:endParaRPr lang="hr-H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32292 -0.22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2477 L -0.4941 -0.11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4941 0.299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778148"/>
          </a:xfrm>
        </p:spPr>
        <p:txBody>
          <a:bodyPr/>
          <a:lstStyle/>
          <a:p>
            <a:r>
              <a:rPr lang="hr-HR" sz="3600" dirty="0" smtClean="0"/>
              <a:t>Karte geološke potencijalnosti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7801" t="24180" r="12142" b="15171"/>
          <a:stretch>
            <a:fillRect/>
          </a:stretch>
        </p:blipFill>
        <p:spPr bwMode="auto">
          <a:xfrm>
            <a:off x="251520" y="2243274"/>
            <a:ext cx="3877792" cy="294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520" y="5190790"/>
            <a:ext cx="2674193" cy="4704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Blokovski i pločasti kamen Šibensko-kninske županije</a:t>
            </a:r>
            <a:endParaRPr lang="hr-HR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87824" y="3717032"/>
            <a:ext cx="6156176" cy="2638588"/>
            <a:chOff x="2987824" y="3717032"/>
            <a:chExt cx="6156176" cy="2638588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7832" y="3717032"/>
              <a:ext cx="4906168" cy="263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987824" y="5589240"/>
              <a:ext cx="4176464" cy="6223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dirty="0" smtClean="0"/>
                <a:t>Karta ograničene potencijalnosti a-g kamena Dubrovačko-neretvanske županije</a:t>
              </a:r>
              <a:endParaRPr lang="hr-HR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40930" y="981112"/>
            <a:ext cx="6572523" cy="2735920"/>
            <a:chOff x="2540930" y="981112"/>
            <a:chExt cx="6572523" cy="2735920"/>
          </a:xfrm>
        </p:grpSpPr>
        <p:pic>
          <p:nvPicPr>
            <p:cNvPr id="1026" name="Picture 2" descr="http://www.hgi-cgs.hr/images/zadar-potencijal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5123" y="981112"/>
              <a:ext cx="3898330" cy="273592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2540930" y="1268760"/>
              <a:ext cx="2674193" cy="4704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dirty="0" smtClean="0"/>
                <a:t>Potencijalnost AGK i TGK u Zadraskoj županiji</a:t>
              </a:r>
              <a:endParaRPr lang="pl-PL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332656"/>
            <a:ext cx="5760641" cy="611944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ZAHTJEVNA I SKUPA ISTRAŽIVANJA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830524"/>
            <a:ext cx="8229600" cy="103671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KAMEN SE MOŽE EKSPLOATIRATI SAMO TAMO GDJE GA IMA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496" y="488570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OVU PROBLEMATIKU NE RJEŠAVA GEOLOŠKA PODLOGA</a:t>
            </a:r>
            <a:endParaRPr lang="hr-HR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2982652"/>
            <a:ext cx="6264696" cy="10367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200" dirty="0" smtClean="0">
                <a:solidFill>
                  <a:srgbClr val="FF0000"/>
                </a:solidFill>
              </a:rPr>
              <a:t>U EKONOMSKI ISPLATIVIM KOLIČINAMA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647" y="4204029"/>
            <a:ext cx="83628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- POTREBNO OSIGURATI VIŠE PROSTORA ZA ISTRAŽIVANJE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3818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PROSTORNO PLANSKA </a:t>
            </a:r>
            <a:br>
              <a:rPr lang="hr-HR" sz="3200" dirty="0" smtClean="0"/>
            </a:br>
            <a:r>
              <a:rPr lang="hr-HR" sz="3200" dirty="0" smtClean="0"/>
              <a:t>OGRANIČENJA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54" y="1859124"/>
            <a:ext cx="8229600" cy="604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KAMENOLOMI – ZAHVATI U PROSTORU</a:t>
            </a: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2888940"/>
            <a:ext cx="822960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PODLIJEŽU OSIM RUDARSKIM I ZAKONIMA O PROSTORNOM PLANIRANJU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293096"/>
            <a:ext cx="822960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ISTRAŽIVANJA, PREKO EKSPLOATACIJE DO SUKCESIVNE ILI KONAČNE SANACIJE ILI PRENAMJENE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MORA BITI ZADOVOLJENA HIJERARHIJA ZAKONA O PROSTORNOMPLANIRANJU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11521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ISTRAŽNI PROSTORI – moraju biti predviđeni u prostornim planovima općina ili gradova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3861049"/>
            <a:ext cx="800323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hr-HR" sz="3200" dirty="0" smtClean="0"/>
              <a:t>Da bi to bilo moguće – MORAJU BITI UCRTANI PROSTORI ZA EKSPLOATACIJU U PROSTORNIM PLANOVIMA ŽUPANIJA</a:t>
            </a:r>
            <a:endParaRPr lang="hr-H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89240"/>
            <a:ext cx="82296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OVO JE TEK PREDUVJET ZA EKSPLOATACJIU, A JOŠ UVIJEK NE ZNAČI DA ĆE BITI REALNA I ISPLATIVA.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7"/>
            <a:ext cx="8228707" cy="1326059"/>
          </a:xfrm>
        </p:spPr>
        <p:txBody>
          <a:bodyPr/>
          <a:lstStyle/>
          <a:p>
            <a:r>
              <a:rPr lang="hr-HR" sz="2800" b="1" dirty="0" smtClean="0"/>
              <a:t>OSIGURANJE SUŽIVOTA </a:t>
            </a:r>
            <a:br>
              <a:rPr lang="hr-HR" sz="2800" b="1" dirty="0" smtClean="0"/>
            </a:br>
            <a:r>
              <a:rPr lang="hr-HR" sz="2800" b="1" dirty="0" smtClean="0"/>
              <a:t>RUDARSKE DJELATNOSTI</a:t>
            </a:r>
            <a:br>
              <a:rPr lang="hr-HR" sz="2800" b="1" dirty="0" smtClean="0"/>
            </a:br>
            <a:r>
              <a:rPr lang="hr-HR" sz="2800" b="1" dirty="0" smtClean="0"/>
              <a:t> I DRUŠTVA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2060848"/>
            <a:ext cx="8228707" cy="4064918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r-HR" i="1" dirty="0" smtClean="0"/>
              <a:t>nizom zakona i propisa koji reguliraju način istraživanja i iskorištavanja mineralnih sirovina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r-HR" i="1" dirty="0" smtClean="0"/>
              <a:t>Arhitektonsko-građevni kamen Zakonom o rudarstvu izdvojen je od ostalih nemetalnih mineralnih sirovina kao posebna grupa radi svojih specifičnostI.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</TotalTime>
  <Words>1049</Words>
  <Application>Microsoft Office PowerPoint</Application>
  <PresentationFormat>On-screen Show (4:3)</PresentationFormat>
  <Paragraphs>127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Arhitektonsko-građevni kamen</vt:lpstr>
      <vt:lpstr>Geološka potencijalnost</vt:lpstr>
      <vt:lpstr>Područje najveće potencijalnosti</vt:lpstr>
      <vt:lpstr>Karte geološke potencijalnosti</vt:lpstr>
      <vt:lpstr>ZAHTJEVNA I SKUPA ISTRAŽIVANJA</vt:lpstr>
      <vt:lpstr>PROSTORNO PLANSKA  OGRANIČENJA</vt:lpstr>
      <vt:lpstr>MORA BITI ZADOVOLJENA HIJERARHIJA ZAKONA O PROSTORNOMPLANIRANJU</vt:lpstr>
      <vt:lpstr>OSIGURANJE SUŽIVOTA  RUDARSKE DJELATNOSTI  I DRUŠTVA</vt:lpstr>
      <vt:lpstr>STRATEŠKI DOKUMENTI: </vt:lpstr>
      <vt:lpstr>ZAKONI</vt:lpstr>
      <vt:lpstr>PRAVILNICI</vt:lpstr>
      <vt:lpstr>UREDBE</vt:lpstr>
      <vt:lpstr>ODLUKE</vt:lpstr>
      <vt:lpstr>+ DOKUMENTI  PROSTORNOG UREĐENJA</vt:lpstr>
      <vt:lpstr>+ PROPISI O  ZAŠTITI OKOLIŠA</vt:lpstr>
      <vt:lpstr>...ZAKONI</vt:lpstr>
      <vt:lpstr>... PRAVILNICI</vt:lpstr>
      <vt:lpstr>Odobrena eksploatacijska polja  u periodu od 1985. do 2010.</vt:lpstr>
      <vt:lpstr>Broj aktualnih istražnih prostora  po županijama</vt:lpstr>
      <vt:lpstr>PRIMJER OPĆINE  PUČIŠĆA</vt:lpstr>
      <vt:lpstr>REZULTAT INICIJATIVE</vt:lpstr>
      <vt:lpstr>PRE(PORUKA)</vt:lpstr>
      <vt:lpstr>HVALA NA PAŽNJI !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Nipper .</dc:creator>
  <cp:lastModifiedBy>ivas</cp:lastModifiedBy>
  <cp:revision>144</cp:revision>
  <cp:lastPrinted>2011-04-12T12:43:45Z</cp:lastPrinted>
  <dcterms:created xsi:type="dcterms:W3CDTF">2011-04-13T07:23:51Z</dcterms:created>
  <dcterms:modified xsi:type="dcterms:W3CDTF">2012-10-27T07:58:11Z</dcterms:modified>
</cp:coreProperties>
</file>